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FCFEB"/>
    <a:srgbClr val="FFC165"/>
    <a:srgbClr val="A5BBE3"/>
    <a:srgbClr val="B45210"/>
    <a:srgbClr val="95440D"/>
    <a:srgbClr val="548235"/>
    <a:srgbClr val="C45A12"/>
    <a:srgbClr val="FDFDFD"/>
    <a:srgbClr val="2F74B4"/>
    <a:srgbClr val="C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7" autoAdjust="0"/>
    <p:restoredTop sz="94660"/>
  </p:normalViewPr>
  <p:slideViewPr>
    <p:cSldViewPr snapToGrid="0">
      <p:cViewPr>
        <p:scale>
          <a:sx n="86" d="100"/>
          <a:sy n="86" d="100"/>
        </p:scale>
        <p:origin x="-72" y="-1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4A1C7C-3FE8-4B9C-99DC-29B60115C48E}" type="datetimeFigureOut">
              <a:rPr lang="en-US" smtClean="0"/>
              <a:t>9/24/2020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41CEC4-6354-4D34-BE8D-56635320C8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7062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41CEC4-6354-4D34-BE8D-56635320C84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8810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41CEC4-6354-4D34-BE8D-56635320C84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942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83C0-EA31-49A4-B28A-FC1D26F1EC1C}" type="datetimeFigureOut">
              <a:rPr lang="en-US" smtClean="0"/>
              <a:t>9/24/2020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CE9DE-CEB7-4759-A562-860D46203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197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83C0-EA31-49A4-B28A-FC1D26F1EC1C}" type="datetimeFigureOut">
              <a:rPr lang="en-US" smtClean="0"/>
              <a:t>9/24/2020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CE9DE-CEB7-4759-A562-860D46203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938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83C0-EA31-49A4-B28A-FC1D26F1EC1C}" type="datetimeFigureOut">
              <a:rPr lang="en-US" smtClean="0"/>
              <a:t>9/24/2020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CE9DE-CEB7-4759-A562-860D46203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4916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83C0-EA31-49A4-B28A-FC1D26F1EC1C}" type="datetimeFigureOut">
              <a:rPr lang="en-US" smtClean="0"/>
              <a:t>9/24/2020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CE9DE-CEB7-4759-A562-860D46203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60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83C0-EA31-49A4-B28A-FC1D26F1EC1C}" type="datetimeFigureOut">
              <a:rPr lang="en-US" smtClean="0"/>
              <a:t>9/24/2020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CE9DE-CEB7-4759-A562-860D46203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574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83C0-EA31-49A4-B28A-FC1D26F1EC1C}" type="datetimeFigureOut">
              <a:rPr lang="en-US" smtClean="0"/>
              <a:t>9/24/2020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CE9DE-CEB7-4759-A562-860D46203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86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83C0-EA31-49A4-B28A-FC1D26F1EC1C}" type="datetimeFigureOut">
              <a:rPr lang="en-US" smtClean="0"/>
              <a:t>9/24/2020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CE9DE-CEB7-4759-A562-860D46203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62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83C0-EA31-49A4-B28A-FC1D26F1EC1C}" type="datetimeFigureOut">
              <a:rPr lang="en-US" smtClean="0"/>
              <a:t>9/24/2020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CE9DE-CEB7-4759-A562-860D46203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2032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83C0-EA31-49A4-B28A-FC1D26F1EC1C}" type="datetimeFigureOut">
              <a:rPr lang="en-US" smtClean="0"/>
              <a:t>9/24/2020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CE9DE-CEB7-4759-A562-860D46203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2036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83C0-EA31-49A4-B28A-FC1D26F1EC1C}" type="datetimeFigureOut">
              <a:rPr lang="en-US" smtClean="0"/>
              <a:t>9/24/2020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CE9DE-CEB7-4759-A562-860D46203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4730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83C0-EA31-49A4-B28A-FC1D26F1EC1C}" type="datetimeFigureOut">
              <a:rPr lang="en-US" smtClean="0"/>
              <a:t>9/24/2020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CE9DE-CEB7-4759-A562-860D46203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7674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7B83C0-EA31-49A4-B28A-FC1D26F1EC1C}" type="datetimeFigureOut">
              <a:rPr lang="en-US" smtClean="0"/>
              <a:t>9/24/2020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5CE9DE-CEB7-4759-A562-860D46203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4286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10.png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2114" y="2241338"/>
            <a:ext cx="5542388" cy="238760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COVID-19 </a:t>
            </a:r>
            <a:r>
              <a:rPr lang="ka-GE" sz="36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დადასტურებული მსუბუქი შემთხვევების მართვის ალგორითმი </a:t>
            </a:r>
            <a:endParaRPr lang="en-US" sz="36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6071" y="223025"/>
            <a:ext cx="4474473" cy="1313691"/>
          </a:xfrm>
          <a:prstGeom prst="rect">
            <a:avLst/>
          </a:prstGeom>
        </p:spPr>
      </p:pic>
      <p:pic>
        <p:nvPicPr>
          <p:cNvPr id="5126" name="Picture 6" descr="Free Vector | Medical background with abstract virus cells - global pandemi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6690733" cy="664725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0811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xmlns="" id="{2C2BFAE1-45D3-4B3B-81D2-0BF25FA84F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1819" y="21327"/>
            <a:ext cx="8812331" cy="720709"/>
          </a:xfrm>
        </p:spPr>
        <p:txBody>
          <a:bodyPr>
            <a:noAutofit/>
          </a:bodyPr>
          <a:lstStyle/>
          <a:p>
            <a:pPr algn="ctr"/>
            <a:r>
              <a:rPr lang="ka-GE" dirty="0" smtClean="0">
                <a:solidFill>
                  <a:srgbClr val="13998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პირველადი ტრიაჟი</a:t>
            </a:r>
            <a:endParaRPr lang="en-US" dirty="0">
              <a:solidFill>
                <a:srgbClr val="139983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48" name="Group 47">
            <a:extLst>
              <a:ext uri="{FF2B5EF4-FFF2-40B4-BE49-F238E27FC236}">
                <a16:creationId xmlns:a16="http://schemas.microsoft.com/office/drawing/2014/main" xmlns="" id="{B13FBEC6-DEDC-422A-AA47-B496E8F19330}"/>
              </a:ext>
            </a:extLst>
          </p:cNvPr>
          <p:cNvGrpSpPr/>
          <p:nvPr/>
        </p:nvGrpSpPr>
        <p:grpSpPr>
          <a:xfrm>
            <a:off x="2595179" y="2625386"/>
            <a:ext cx="4502296" cy="2092809"/>
            <a:chOff x="1691694" y="2540767"/>
            <a:chExt cx="5812741" cy="2861447"/>
          </a:xfrm>
          <a:solidFill>
            <a:schemeClr val="bg2">
              <a:lumMod val="90000"/>
            </a:schemeClr>
          </a:solidFill>
        </p:grpSpPr>
        <p:sp>
          <p:nvSpPr>
            <p:cNvPr id="49" name="Freeform: Shape 33">
              <a:extLst>
                <a:ext uri="{FF2B5EF4-FFF2-40B4-BE49-F238E27FC236}">
                  <a16:creationId xmlns:a16="http://schemas.microsoft.com/office/drawing/2014/main" xmlns="" id="{EE15D163-0EFA-4AA9-BD44-22D82B2D0CB6}"/>
                </a:ext>
              </a:extLst>
            </p:cNvPr>
            <p:cNvSpPr/>
            <p:nvPr/>
          </p:nvSpPr>
          <p:spPr>
            <a:xfrm>
              <a:off x="1691694" y="2540767"/>
              <a:ext cx="1666861" cy="1776467"/>
            </a:xfrm>
            <a:custGeom>
              <a:avLst/>
              <a:gdLst>
                <a:gd name="connsiteX0" fmla="*/ 822901 w 1348259"/>
                <a:gd name="connsiteY0" fmla="*/ 0 h 1436915"/>
                <a:gd name="connsiteX1" fmla="*/ 1280672 w 1348259"/>
                <a:gd name="connsiteY1" fmla="*/ 561666 h 1436915"/>
                <a:gd name="connsiteX2" fmla="*/ 1348259 w 1348259"/>
                <a:gd name="connsiteY2" fmla="*/ 568480 h 1436915"/>
                <a:gd name="connsiteX3" fmla="*/ 1307175 w 1348259"/>
                <a:gd name="connsiteY3" fmla="*/ 570554 h 1436915"/>
                <a:gd name="connsiteX4" fmla="*/ 525358 w 1348259"/>
                <a:gd name="connsiteY4" fmla="*/ 1436915 h 1436915"/>
                <a:gd name="connsiteX5" fmla="*/ 67587 w 1348259"/>
                <a:gd name="connsiteY5" fmla="*/ 875249 h 1436915"/>
                <a:gd name="connsiteX6" fmla="*/ 0 w 1348259"/>
                <a:gd name="connsiteY6" fmla="*/ 868436 h 1436915"/>
                <a:gd name="connsiteX7" fmla="*/ 41084 w 1348259"/>
                <a:gd name="connsiteY7" fmla="*/ 866361 h 1436915"/>
                <a:gd name="connsiteX8" fmla="*/ 822901 w 1348259"/>
                <a:gd name="connsiteY8" fmla="*/ 0 h 14369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48259" h="1436915">
                  <a:moveTo>
                    <a:pt x="822901" y="0"/>
                  </a:moveTo>
                  <a:cubicBezTo>
                    <a:pt x="822901" y="277054"/>
                    <a:pt x="1019423" y="508207"/>
                    <a:pt x="1280672" y="561666"/>
                  </a:cubicBezTo>
                  <a:lnTo>
                    <a:pt x="1348259" y="568480"/>
                  </a:lnTo>
                  <a:lnTo>
                    <a:pt x="1307175" y="570554"/>
                  </a:lnTo>
                  <a:cubicBezTo>
                    <a:pt x="868040" y="615151"/>
                    <a:pt x="525358" y="986014"/>
                    <a:pt x="525358" y="1436915"/>
                  </a:cubicBezTo>
                  <a:cubicBezTo>
                    <a:pt x="525358" y="1159861"/>
                    <a:pt x="328837" y="928708"/>
                    <a:pt x="67587" y="875249"/>
                  </a:cubicBezTo>
                  <a:lnTo>
                    <a:pt x="0" y="868436"/>
                  </a:lnTo>
                  <a:lnTo>
                    <a:pt x="41084" y="866361"/>
                  </a:lnTo>
                  <a:cubicBezTo>
                    <a:pt x="480219" y="821764"/>
                    <a:pt x="822901" y="450901"/>
                    <a:pt x="822901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50" name="Freeform: Shape 34">
              <a:extLst>
                <a:ext uri="{FF2B5EF4-FFF2-40B4-BE49-F238E27FC236}">
                  <a16:creationId xmlns:a16="http://schemas.microsoft.com/office/drawing/2014/main" xmlns="" id="{ED52BA9A-04BB-49ED-BF1C-435D9B175B25}"/>
                </a:ext>
              </a:extLst>
            </p:cNvPr>
            <p:cNvSpPr/>
            <p:nvPr/>
          </p:nvSpPr>
          <p:spPr>
            <a:xfrm>
              <a:off x="3477132" y="2540767"/>
              <a:ext cx="1666861" cy="1776467"/>
            </a:xfrm>
            <a:custGeom>
              <a:avLst/>
              <a:gdLst>
                <a:gd name="connsiteX0" fmla="*/ 525358 w 1348259"/>
                <a:gd name="connsiteY0" fmla="*/ 0 h 1436915"/>
                <a:gd name="connsiteX1" fmla="*/ 1307175 w 1348259"/>
                <a:gd name="connsiteY1" fmla="*/ 866361 h 1436915"/>
                <a:gd name="connsiteX2" fmla="*/ 1348259 w 1348259"/>
                <a:gd name="connsiteY2" fmla="*/ 868436 h 1436915"/>
                <a:gd name="connsiteX3" fmla="*/ 1280672 w 1348259"/>
                <a:gd name="connsiteY3" fmla="*/ 875249 h 1436915"/>
                <a:gd name="connsiteX4" fmla="*/ 822901 w 1348259"/>
                <a:gd name="connsiteY4" fmla="*/ 1436915 h 1436915"/>
                <a:gd name="connsiteX5" fmla="*/ 41084 w 1348259"/>
                <a:gd name="connsiteY5" fmla="*/ 570554 h 1436915"/>
                <a:gd name="connsiteX6" fmla="*/ 0 w 1348259"/>
                <a:gd name="connsiteY6" fmla="*/ 568480 h 1436915"/>
                <a:gd name="connsiteX7" fmla="*/ 67587 w 1348259"/>
                <a:gd name="connsiteY7" fmla="*/ 561666 h 1436915"/>
                <a:gd name="connsiteX8" fmla="*/ 525358 w 1348259"/>
                <a:gd name="connsiteY8" fmla="*/ 0 h 14369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48259" h="1436915">
                  <a:moveTo>
                    <a:pt x="525358" y="0"/>
                  </a:moveTo>
                  <a:cubicBezTo>
                    <a:pt x="525358" y="450901"/>
                    <a:pt x="868040" y="821764"/>
                    <a:pt x="1307175" y="866361"/>
                  </a:cubicBezTo>
                  <a:lnTo>
                    <a:pt x="1348259" y="868436"/>
                  </a:lnTo>
                  <a:lnTo>
                    <a:pt x="1280672" y="875249"/>
                  </a:lnTo>
                  <a:cubicBezTo>
                    <a:pt x="1019423" y="928708"/>
                    <a:pt x="822901" y="1159861"/>
                    <a:pt x="822901" y="1436915"/>
                  </a:cubicBezTo>
                  <a:cubicBezTo>
                    <a:pt x="822901" y="986014"/>
                    <a:pt x="480219" y="615151"/>
                    <a:pt x="41084" y="570554"/>
                  </a:cubicBezTo>
                  <a:lnTo>
                    <a:pt x="0" y="568480"/>
                  </a:lnTo>
                  <a:lnTo>
                    <a:pt x="67587" y="561666"/>
                  </a:lnTo>
                  <a:cubicBezTo>
                    <a:pt x="328837" y="508207"/>
                    <a:pt x="525358" y="277054"/>
                    <a:pt x="525358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52" name="Freeform: Shape 36">
              <a:extLst>
                <a:ext uri="{FF2B5EF4-FFF2-40B4-BE49-F238E27FC236}">
                  <a16:creationId xmlns:a16="http://schemas.microsoft.com/office/drawing/2014/main" xmlns="" id="{3016FD80-56D6-450F-9A2A-3DECC34F9CE8}"/>
                </a:ext>
              </a:extLst>
            </p:cNvPr>
            <p:cNvSpPr/>
            <p:nvPr/>
          </p:nvSpPr>
          <p:spPr>
            <a:xfrm rot="16492154">
              <a:off x="5275430" y="2658238"/>
              <a:ext cx="1692598" cy="1781148"/>
            </a:xfrm>
            <a:custGeom>
              <a:avLst/>
              <a:gdLst>
                <a:gd name="connsiteX0" fmla="*/ 525358 w 1348259"/>
                <a:gd name="connsiteY0" fmla="*/ 0 h 1436915"/>
                <a:gd name="connsiteX1" fmla="*/ 1307175 w 1348259"/>
                <a:gd name="connsiteY1" fmla="*/ 866361 h 1436915"/>
                <a:gd name="connsiteX2" fmla="*/ 1348259 w 1348259"/>
                <a:gd name="connsiteY2" fmla="*/ 868436 h 1436915"/>
                <a:gd name="connsiteX3" fmla="*/ 1280672 w 1348259"/>
                <a:gd name="connsiteY3" fmla="*/ 875249 h 1436915"/>
                <a:gd name="connsiteX4" fmla="*/ 822901 w 1348259"/>
                <a:gd name="connsiteY4" fmla="*/ 1436915 h 1436915"/>
                <a:gd name="connsiteX5" fmla="*/ 41084 w 1348259"/>
                <a:gd name="connsiteY5" fmla="*/ 570554 h 1436915"/>
                <a:gd name="connsiteX6" fmla="*/ 0 w 1348259"/>
                <a:gd name="connsiteY6" fmla="*/ 568480 h 1436915"/>
                <a:gd name="connsiteX7" fmla="*/ 67587 w 1348259"/>
                <a:gd name="connsiteY7" fmla="*/ 561666 h 1436915"/>
                <a:gd name="connsiteX8" fmla="*/ 525358 w 1348259"/>
                <a:gd name="connsiteY8" fmla="*/ 0 h 14369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48259" h="1436915">
                  <a:moveTo>
                    <a:pt x="525358" y="0"/>
                  </a:moveTo>
                  <a:cubicBezTo>
                    <a:pt x="525358" y="450901"/>
                    <a:pt x="868040" y="821764"/>
                    <a:pt x="1307175" y="866361"/>
                  </a:cubicBezTo>
                  <a:lnTo>
                    <a:pt x="1348259" y="868436"/>
                  </a:lnTo>
                  <a:lnTo>
                    <a:pt x="1280672" y="875249"/>
                  </a:lnTo>
                  <a:cubicBezTo>
                    <a:pt x="1019423" y="928708"/>
                    <a:pt x="822901" y="1159861"/>
                    <a:pt x="822901" y="1436915"/>
                  </a:cubicBezTo>
                  <a:cubicBezTo>
                    <a:pt x="822901" y="986014"/>
                    <a:pt x="480219" y="615151"/>
                    <a:pt x="41084" y="570554"/>
                  </a:cubicBezTo>
                  <a:lnTo>
                    <a:pt x="0" y="568480"/>
                  </a:lnTo>
                  <a:lnTo>
                    <a:pt x="67587" y="561666"/>
                  </a:lnTo>
                  <a:cubicBezTo>
                    <a:pt x="328837" y="508207"/>
                    <a:pt x="525358" y="277054"/>
                    <a:pt x="525358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53" name="Freeform: Shape 37">
              <a:extLst>
                <a:ext uri="{FF2B5EF4-FFF2-40B4-BE49-F238E27FC236}">
                  <a16:creationId xmlns:a16="http://schemas.microsoft.com/office/drawing/2014/main" xmlns="" id="{3EEE2DC4-D550-45A1-814C-6C1D8928C604}"/>
                </a:ext>
              </a:extLst>
            </p:cNvPr>
            <p:cNvSpPr/>
            <p:nvPr/>
          </p:nvSpPr>
          <p:spPr>
            <a:xfrm rot="2907768">
              <a:off x="5460457" y="3358237"/>
              <a:ext cx="2023039" cy="2064916"/>
            </a:xfrm>
            <a:custGeom>
              <a:avLst/>
              <a:gdLst>
                <a:gd name="connsiteX0" fmla="*/ 822901 w 1348259"/>
                <a:gd name="connsiteY0" fmla="*/ 0 h 1436915"/>
                <a:gd name="connsiteX1" fmla="*/ 1280672 w 1348259"/>
                <a:gd name="connsiteY1" fmla="*/ 561666 h 1436915"/>
                <a:gd name="connsiteX2" fmla="*/ 1348259 w 1348259"/>
                <a:gd name="connsiteY2" fmla="*/ 568480 h 1436915"/>
                <a:gd name="connsiteX3" fmla="*/ 1307175 w 1348259"/>
                <a:gd name="connsiteY3" fmla="*/ 570554 h 1436915"/>
                <a:gd name="connsiteX4" fmla="*/ 525358 w 1348259"/>
                <a:gd name="connsiteY4" fmla="*/ 1436915 h 1436915"/>
                <a:gd name="connsiteX5" fmla="*/ 67587 w 1348259"/>
                <a:gd name="connsiteY5" fmla="*/ 875249 h 1436915"/>
                <a:gd name="connsiteX6" fmla="*/ 0 w 1348259"/>
                <a:gd name="connsiteY6" fmla="*/ 868436 h 1436915"/>
                <a:gd name="connsiteX7" fmla="*/ 41084 w 1348259"/>
                <a:gd name="connsiteY7" fmla="*/ 866361 h 1436915"/>
                <a:gd name="connsiteX8" fmla="*/ 822901 w 1348259"/>
                <a:gd name="connsiteY8" fmla="*/ 0 h 14369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48259" h="1436915">
                  <a:moveTo>
                    <a:pt x="822901" y="0"/>
                  </a:moveTo>
                  <a:cubicBezTo>
                    <a:pt x="822901" y="277054"/>
                    <a:pt x="1019423" y="508207"/>
                    <a:pt x="1280672" y="561666"/>
                  </a:cubicBezTo>
                  <a:lnTo>
                    <a:pt x="1348259" y="568480"/>
                  </a:lnTo>
                  <a:lnTo>
                    <a:pt x="1307175" y="570554"/>
                  </a:lnTo>
                  <a:cubicBezTo>
                    <a:pt x="868040" y="615151"/>
                    <a:pt x="525358" y="986014"/>
                    <a:pt x="525358" y="1436915"/>
                  </a:cubicBezTo>
                  <a:cubicBezTo>
                    <a:pt x="525358" y="1159861"/>
                    <a:pt x="328837" y="928708"/>
                    <a:pt x="67587" y="875249"/>
                  </a:cubicBezTo>
                  <a:lnTo>
                    <a:pt x="0" y="868436"/>
                  </a:lnTo>
                  <a:lnTo>
                    <a:pt x="41084" y="866361"/>
                  </a:lnTo>
                  <a:cubicBezTo>
                    <a:pt x="480219" y="821764"/>
                    <a:pt x="822901" y="450901"/>
                    <a:pt x="822901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</p:grpSp>
      <p:sp>
        <p:nvSpPr>
          <p:cNvPr id="54" name="Oval 53">
            <a:extLst>
              <a:ext uri="{FF2B5EF4-FFF2-40B4-BE49-F238E27FC236}">
                <a16:creationId xmlns:a16="http://schemas.microsoft.com/office/drawing/2014/main" xmlns="" id="{128C65C2-93A3-48D7-91AF-CA6312857562}"/>
              </a:ext>
            </a:extLst>
          </p:cNvPr>
          <p:cNvSpPr/>
          <p:nvPr/>
        </p:nvSpPr>
        <p:spPr>
          <a:xfrm>
            <a:off x="1992536" y="3393254"/>
            <a:ext cx="1097999" cy="1036794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xmlns="" id="{EE17B614-0D88-45C0-8765-076DE4CCB0DC}"/>
              </a:ext>
            </a:extLst>
          </p:cNvPr>
          <p:cNvSpPr/>
          <p:nvPr/>
        </p:nvSpPr>
        <p:spPr>
          <a:xfrm>
            <a:off x="4659165" y="3403560"/>
            <a:ext cx="1211231" cy="1080215"/>
          </a:xfrm>
          <a:prstGeom prst="ellipse">
            <a:avLst/>
          </a:prstGeom>
          <a:solidFill>
            <a:srgbClr val="0080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xmlns="" id="{7877FE16-EA6A-428C-B003-422AA3ABEAE1}"/>
              </a:ext>
            </a:extLst>
          </p:cNvPr>
          <p:cNvSpPr/>
          <p:nvPr/>
        </p:nvSpPr>
        <p:spPr>
          <a:xfrm>
            <a:off x="3375683" y="2118737"/>
            <a:ext cx="1097999" cy="1036794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xmlns="" id="{2028D3B9-9B97-4782-A7B4-FF07CF79DC8E}"/>
              </a:ext>
            </a:extLst>
          </p:cNvPr>
          <p:cNvSpPr/>
          <p:nvPr/>
        </p:nvSpPr>
        <p:spPr>
          <a:xfrm>
            <a:off x="6190538" y="2256055"/>
            <a:ext cx="1097999" cy="1036794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xmlns="" id="{D362F891-E92B-41D6-AF17-0BEEAEBBE758}"/>
              </a:ext>
            </a:extLst>
          </p:cNvPr>
          <p:cNvSpPr/>
          <p:nvPr/>
        </p:nvSpPr>
        <p:spPr>
          <a:xfrm>
            <a:off x="6251864" y="4841811"/>
            <a:ext cx="1097999" cy="1036794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xmlns="" id="{D6698C58-A309-4420-B22A-6B3508D79601}"/>
              </a:ext>
            </a:extLst>
          </p:cNvPr>
          <p:cNvSpPr/>
          <p:nvPr/>
        </p:nvSpPr>
        <p:spPr>
          <a:xfrm>
            <a:off x="6798146" y="3514391"/>
            <a:ext cx="1097999" cy="1036794"/>
          </a:xfrm>
          <a:prstGeom prst="ellipse">
            <a:avLst/>
          </a:prstGeom>
          <a:solidFill>
            <a:srgbClr val="B4521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xmlns="" id="{FD693733-2AFA-4066-AA37-614EBAEA2222}"/>
              </a:ext>
            </a:extLst>
          </p:cNvPr>
          <p:cNvCxnSpPr>
            <a:cxnSpLocks/>
          </p:cNvCxnSpPr>
          <p:nvPr/>
        </p:nvCxnSpPr>
        <p:spPr>
          <a:xfrm flipH="1" flipV="1">
            <a:off x="2379043" y="2605412"/>
            <a:ext cx="31565" cy="798149"/>
          </a:xfrm>
          <a:prstGeom prst="straightConnector1">
            <a:avLst/>
          </a:prstGeom>
          <a:ln>
            <a:solidFill>
              <a:schemeClr val="tx2"/>
            </a:solidFill>
            <a:prstDash val="dash"/>
            <a:headEnd type="none" w="lg" len="lg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xmlns="" id="{2E8D3E32-A483-4A7F-946C-22A490F8BE3C}"/>
              </a:ext>
            </a:extLst>
          </p:cNvPr>
          <p:cNvCxnSpPr>
            <a:cxnSpLocks/>
            <a:stCxn id="56" idx="4"/>
          </p:cNvCxnSpPr>
          <p:nvPr/>
        </p:nvCxnSpPr>
        <p:spPr>
          <a:xfrm flipH="1">
            <a:off x="3923240" y="3155531"/>
            <a:ext cx="1443" cy="1163313"/>
          </a:xfrm>
          <a:prstGeom prst="straightConnector1">
            <a:avLst/>
          </a:prstGeom>
          <a:ln>
            <a:solidFill>
              <a:srgbClr val="C00000"/>
            </a:solidFill>
            <a:prstDash val="dash"/>
            <a:headEnd type="none" w="lg" len="lg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xmlns="" id="{C591A046-D0BB-47AF-8B1B-32BF65893F1E}"/>
              </a:ext>
            </a:extLst>
          </p:cNvPr>
          <p:cNvCxnSpPr>
            <a:cxnSpLocks/>
            <a:stCxn id="55" idx="0"/>
          </p:cNvCxnSpPr>
          <p:nvPr/>
        </p:nvCxnSpPr>
        <p:spPr>
          <a:xfrm flipH="1" flipV="1">
            <a:off x="5246590" y="2429095"/>
            <a:ext cx="18191" cy="974465"/>
          </a:xfrm>
          <a:prstGeom prst="straightConnector1">
            <a:avLst/>
          </a:prstGeom>
          <a:ln>
            <a:solidFill>
              <a:srgbClr val="008080"/>
            </a:solidFill>
            <a:prstDash val="dash"/>
            <a:headEnd type="none" w="lg" len="lg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>
            <a:extLst>
              <a:ext uri="{FF2B5EF4-FFF2-40B4-BE49-F238E27FC236}">
                <a16:creationId xmlns:a16="http://schemas.microsoft.com/office/drawing/2014/main" xmlns="" id="{64994C2D-2157-4C74-B793-F0824F12EA2B}"/>
              </a:ext>
            </a:extLst>
          </p:cNvPr>
          <p:cNvCxnSpPr>
            <a:cxnSpLocks/>
          </p:cNvCxnSpPr>
          <p:nvPr/>
        </p:nvCxnSpPr>
        <p:spPr>
          <a:xfrm flipV="1">
            <a:off x="7258729" y="2625386"/>
            <a:ext cx="1142321" cy="14660"/>
          </a:xfrm>
          <a:prstGeom prst="straightConnector1">
            <a:avLst/>
          </a:prstGeom>
          <a:ln>
            <a:solidFill>
              <a:srgbClr val="2F74B4"/>
            </a:solidFill>
            <a:prstDash val="dash"/>
            <a:headEnd type="none" w="lg" len="lg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Box 73">
            <a:extLst>
              <a:ext uri="{FF2B5EF4-FFF2-40B4-BE49-F238E27FC236}">
                <a16:creationId xmlns:a16="http://schemas.microsoft.com/office/drawing/2014/main" xmlns="" id="{2A33144E-FC77-4BE8-9552-D3E92FBBAC88}"/>
              </a:ext>
            </a:extLst>
          </p:cNvPr>
          <p:cNvSpPr txBox="1"/>
          <p:nvPr/>
        </p:nvSpPr>
        <p:spPr>
          <a:xfrm>
            <a:off x="2605559" y="4483776"/>
            <a:ext cx="2998724" cy="2308324"/>
          </a:xfrm>
          <a:prstGeom prst="rect">
            <a:avLst/>
          </a:prstGeom>
          <a:noFill/>
        </p:spPr>
        <p:txBody>
          <a:bodyPr wrap="square" lIns="0" rIns="0" rtlCol="0" anchor="t">
            <a:spAutoFit/>
          </a:bodyPr>
          <a:lstStyle/>
          <a:p>
            <a:pPr algn="ctr"/>
            <a:r>
              <a:rPr lang="ka-GE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მონაცემთა ბაზაში ასახული ინფორმაციის შესაბამისად, საზოგადოებრივი უსაფრთხოების მართვის ცენტრი </a:t>
            </a:r>
            <a:r>
              <a:rPr lang="ka-GE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112</a:t>
            </a:r>
            <a:r>
              <a:rPr lang="ka-GE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უზრუნველყოფს </a:t>
            </a: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COVID</a:t>
            </a:r>
            <a:r>
              <a:rPr lang="ka-GE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-19</a:t>
            </a: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ka-GE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დადასტურებულ</a:t>
            </a:r>
            <a:r>
              <a:rPr lang="ka-GE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ი</a:t>
            </a:r>
            <a:r>
              <a:rPr lang="ka-GE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პაციენტების </a:t>
            </a:r>
            <a:r>
              <a:rPr lang="ka-GE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გადამისამართებას 25 ონლაინ კლინიკის ოჯახის ექიმებთან.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xmlns="" id="{5AF2EBD2-9259-40DB-8FD6-A8C7FF9CDB1C}"/>
              </a:ext>
            </a:extLst>
          </p:cNvPr>
          <p:cNvSpPr txBox="1"/>
          <p:nvPr/>
        </p:nvSpPr>
        <p:spPr>
          <a:xfrm>
            <a:off x="8652948" y="5186155"/>
            <a:ext cx="7710376" cy="400110"/>
          </a:xfrm>
          <a:prstGeom prst="rect">
            <a:avLst/>
          </a:prstGeom>
          <a:noFill/>
        </p:spPr>
        <p:txBody>
          <a:bodyPr wrap="square" lIns="0" rIns="0" rtlCol="0" anchor="t">
            <a:spAutoFit/>
          </a:bodyPr>
          <a:lstStyle/>
          <a:p>
            <a:pPr algn="just"/>
            <a:r>
              <a:rPr lang="ka-GE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ka-GE" sz="2000" b="1" dirty="0" smtClean="0">
                <a:solidFill>
                  <a:srgbClr val="00808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ბინაზე მკურნალობა</a:t>
            </a:r>
            <a:endParaRPr lang="en-US" sz="2000" b="1" dirty="0">
              <a:solidFill>
                <a:srgbClr val="00808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xmlns="" id="{BCFCB9BF-AA1D-42D3-83FE-319DA524678B}"/>
              </a:ext>
            </a:extLst>
          </p:cNvPr>
          <p:cNvSpPr txBox="1"/>
          <p:nvPr/>
        </p:nvSpPr>
        <p:spPr>
          <a:xfrm>
            <a:off x="8651462" y="3771765"/>
            <a:ext cx="3749492" cy="400110"/>
          </a:xfrm>
          <a:prstGeom prst="rect">
            <a:avLst/>
          </a:prstGeom>
          <a:noFill/>
        </p:spPr>
        <p:txBody>
          <a:bodyPr wrap="square" lIns="0" rIns="0" rtlCol="0" anchor="t">
            <a:spAutoFit/>
          </a:bodyPr>
          <a:lstStyle/>
          <a:p>
            <a:pPr algn="just"/>
            <a:r>
              <a:rPr lang="en-US" sz="2000" b="1" dirty="0" smtClean="0">
                <a:solidFill>
                  <a:srgbClr val="008080"/>
                </a:solidFill>
              </a:rPr>
              <a:t>COVID </a:t>
            </a:r>
            <a:r>
              <a:rPr lang="ka-GE" sz="2000" b="1" dirty="0">
                <a:solidFill>
                  <a:srgbClr val="008080"/>
                </a:solidFill>
              </a:rPr>
              <a:t> </a:t>
            </a:r>
            <a:r>
              <a:rPr lang="ka-GE" sz="2000" b="1" dirty="0" smtClean="0">
                <a:solidFill>
                  <a:srgbClr val="008080"/>
                </a:solidFill>
              </a:rPr>
              <a:t>სასტუმროში გადაყვანა</a:t>
            </a:r>
            <a:endParaRPr lang="en-US" sz="2000" b="1" dirty="0">
              <a:solidFill>
                <a:srgbClr val="008080"/>
              </a:solidFill>
            </a:endParaRP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xmlns="" id="{862AD575-1BF1-4A8F-8AEF-5A35240B2075}"/>
              </a:ext>
            </a:extLst>
          </p:cNvPr>
          <p:cNvSpPr txBox="1"/>
          <p:nvPr/>
        </p:nvSpPr>
        <p:spPr>
          <a:xfrm>
            <a:off x="906313" y="973260"/>
            <a:ext cx="2371975" cy="1569660"/>
          </a:xfrm>
          <a:prstGeom prst="rect">
            <a:avLst/>
          </a:prstGeom>
          <a:noFill/>
        </p:spPr>
        <p:txBody>
          <a:bodyPr wrap="square" lIns="0" rIns="0" rtlCol="0" anchor="t">
            <a:spAutoFit/>
          </a:bodyPr>
          <a:lstStyle/>
          <a:p>
            <a:pPr algn="ctr"/>
            <a:r>
              <a:rPr lang="ka-GE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დაავადებათა კონტროლის ეროვნული ცენტრი შესაბამის ბაზაში ასახავს მონაცემებეს </a:t>
            </a: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COVID</a:t>
            </a:r>
            <a:r>
              <a:rPr lang="ka-GE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-დადასტურებული შემთხვევების შესახებ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xmlns="" id="{AA3945E7-538A-4B23-A70A-60C2472B764D}"/>
              </a:ext>
            </a:extLst>
          </p:cNvPr>
          <p:cNvSpPr txBox="1"/>
          <p:nvPr/>
        </p:nvSpPr>
        <p:spPr>
          <a:xfrm>
            <a:off x="4137415" y="916979"/>
            <a:ext cx="2455035" cy="1384995"/>
          </a:xfrm>
          <a:prstGeom prst="rect">
            <a:avLst/>
          </a:prstGeom>
          <a:noFill/>
        </p:spPr>
        <p:txBody>
          <a:bodyPr wrap="square" lIns="0" rIns="0" rtlCol="0" anchor="t">
            <a:spAutoFit/>
          </a:bodyPr>
          <a:lstStyle/>
          <a:p>
            <a:pPr algn="ctr"/>
            <a:r>
              <a:rPr lang="ka-GE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ოჯახის </a:t>
            </a:r>
            <a:r>
              <a:rPr lang="ka-GE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ექიმი სატელეფონო საუბრის საშუალებით იღებს ინფორმაციას პაციენტისგან მისი სიმპტომებისა და თვით-იზოლაციის პირობების შესახებ</a:t>
            </a:r>
            <a:endParaRPr lang="en-US" sz="14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xmlns="" id="{3E26B6BD-4D67-484F-BD67-4FA4DEF829C8}"/>
              </a:ext>
            </a:extLst>
          </p:cNvPr>
          <p:cNvSpPr txBox="1"/>
          <p:nvPr/>
        </p:nvSpPr>
        <p:spPr>
          <a:xfrm>
            <a:off x="8545891" y="2439991"/>
            <a:ext cx="2366170" cy="400110"/>
          </a:xfrm>
          <a:prstGeom prst="rect">
            <a:avLst/>
          </a:prstGeom>
          <a:noFill/>
        </p:spPr>
        <p:txBody>
          <a:bodyPr wrap="square" lIns="0" rIns="0" rtlCol="0" anchor="t">
            <a:spAutoFit/>
          </a:bodyPr>
          <a:lstStyle/>
          <a:p>
            <a:pPr algn="just"/>
            <a:r>
              <a:rPr lang="ka-GE" sz="2000" b="1" dirty="0" smtClean="0">
                <a:solidFill>
                  <a:srgbClr val="008080"/>
                </a:solidFill>
              </a:rPr>
              <a:t>ჰოსპიტალიზაცია</a:t>
            </a:r>
            <a:endParaRPr lang="en-US" sz="2000" b="1" dirty="0">
              <a:solidFill>
                <a:srgbClr val="008080"/>
              </a:solidFill>
            </a:endParaRPr>
          </a:p>
        </p:txBody>
      </p:sp>
      <p:sp>
        <p:nvSpPr>
          <p:cNvPr id="90" name="AutoShape 2" descr="NCDC.Ge"/>
          <p:cNvSpPr>
            <a:spLocks noChangeAspect="1" noChangeArrowheads="1"/>
          </p:cNvSpPr>
          <p:nvPr/>
        </p:nvSpPr>
        <p:spPr bwMode="auto">
          <a:xfrm>
            <a:off x="395327" y="-555882"/>
            <a:ext cx="314780" cy="3147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2000"/>
          </a:p>
        </p:txBody>
      </p:sp>
      <p:sp>
        <p:nvSpPr>
          <p:cNvPr id="92" name="TextBox 91"/>
          <p:cNvSpPr txBox="1"/>
          <p:nvPr/>
        </p:nvSpPr>
        <p:spPr>
          <a:xfrm>
            <a:off x="2014304" y="3616480"/>
            <a:ext cx="11360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NCDC</a:t>
            </a:r>
            <a:endParaRPr lang="en-US" sz="24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5" name="TextBox 94"/>
          <p:cNvSpPr txBox="1"/>
          <p:nvPr/>
        </p:nvSpPr>
        <p:spPr>
          <a:xfrm>
            <a:off x="3429601" y="2227605"/>
            <a:ext cx="151436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112</a:t>
            </a:r>
            <a:endParaRPr lang="en-US" sz="40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24" name="TextBox 1023"/>
          <p:cNvSpPr txBox="1"/>
          <p:nvPr/>
        </p:nvSpPr>
        <p:spPr>
          <a:xfrm>
            <a:off x="4795627" y="3556538"/>
            <a:ext cx="11219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ონლაინ კლინიკა</a:t>
            </a:r>
            <a:endParaRPr lang="en-US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5" name="Freeform: Shape 37">
            <a:extLst>
              <a:ext uri="{FF2B5EF4-FFF2-40B4-BE49-F238E27FC236}">
                <a16:creationId xmlns:a16="http://schemas.microsoft.com/office/drawing/2014/main" xmlns="" id="{3EEE2DC4-D550-45A1-814C-6C1D8928C604}"/>
              </a:ext>
            </a:extLst>
          </p:cNvPr>
          <p:cNvSpPr/>
          <p:nvPr/>
        </p:nvSpPr>
        <p:spPr>
          <a:xfrm rot="5400000">
            <a:off x="5298118" y="3937318"/>
            <a:ext cx="1557598" cy="1422778"/>
          </a:xfrm>
          <a:custGeom>
            <a:avLst/>
            <a:gdLst>
              <a:gd name="connsiteX0" fmla="*/ 822901 w 1348259"/>
              <a:gd name="connsiteY0" fmla="*/ 0 h 1436915"/>
              <a:gd name="connsiteX1" fmla="*/ 1280672 w 1348259"/>
              <a:gd name="connsiteY1" fmla="*/ 561666 h 1436915"/>
              <a:gd name="connsiteX2" fmla="*/ 1348259 w 1348259"/>
              <a:gd name="connsiteY2" fmla="*/ 568480 h 1436915"/>
              <a:gd name="connsiteX3" fmla="*/ 1307175 w 1348259"/>
              <a:gd name="connsiteY3" fmla="*/ 570554 h 1436915"/>
              <a:gd name="connsiteX4" fmla="*/ 525358 w 1348259"/>
              <a:gd name="connsiteY4" fmla="*/ 1436915 h 1436915"/>
              <a:gd name="connsiteX5" fmla="*/ 67587 w 1348259"/>
              <a:gd name="connsiteY5" fmla="*/ 875249 h 1436915"/>
              <a:gd name="connsiteX6" fmla="*/ 0 w 1348259"/>
              <a:gd name="connsiteY6" fmla="*/ 868436 h 1436915"/>
              <a:gd name="connsiteX7" fmla="*/ 41084 w 1348259"/>
              <a:gd name="connsiteY7" fmla="*/ 866361 h 1436915"/>
              <a:gd name="connsiteX8" fmla="*/ 822901 w 1348259"/>
              <a:gd name="connsiteY8" fmla="*/ 0 h 14369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48259" h="1436915">
                <a:moveTo>
                  <a:pt x="822901" y="0"/>
                </a:moveTo>
                <a:cubicBezTo>
                  <a:pt x="822901" y="277054"/>
                  <a:pt x="1019423" y="508207"/>
                  <a:pt x="1280672" y="561666"/>
                </a:cubicBezTo>
                <a:lnTo>
                  <a:pt x="1348259" y="568480"/>
                </a:lnTo>
                <a:lnTo>
                  <a:pt x="1307175" y="570554"/>
                </a:lnTo>
                <a:cubicBezTo>
                  <a:pt x="868040" y="615151"/>
                  <a:pt x="525358" y="986014"/>
                  <a:pt x="525358" y="1436915"/>
                </a:cubicBezTo>
                <a:cubicBezTo>
                  <a:pt x="525358" y="1159861"/>
                  <a:pt x="328837" y="928708"/>
                  <a:pt x="67587" y="875249"/>
                </a:cubicBezTo>
                <a:lnTo>
                  <a:pt x="0" y="868436"/>
                </a:lnTo>
                <a:lnTo>
                  <a:pt x="41084" y="866361"/>
                </a:lnTo>
                <a:cubicBezTo>
                  <a:pt x="480219" y="821764"/>
                  <a:pt x="822901" y="450901"/>
                  <a:pt x="822901" y="0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pic>
        <p:nvPicPr>
          <p:cNvPr id="1046" name="Picture 16" descr="Home free vector icons designed by Freepik in 2020 | Home icon, Vector icon  design, Vector fre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0314" y="4860211"/>
            <a:ext cx="783027" cy="805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8" name="Picture 20" descr="Accommodations, architecture, building, hotel ico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8996" y="3551465"/>
            <a:ext cx="840710" cy="8407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9" name="Picture 22" descr="Ambulance, building, clinic, hospital icon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1130" y="2320550"/>
            <a:ext cx="776814" cy="7768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30" name="Straight Arrow Connector 129">
            <a:extLst>
              <a:ext uri="{FF2B5EF4-FFF2-40B4-BE49-F238E27FC236}">
                <a16:creationId xmlns:a16="http://schemas.microsoft.com/office/drawing/2014/main" xmlns="" id="{64994C2D-2157-4C74-B793-F0824F12EA2B}"/>
              </a:ext>
            </a:extLst>
          </p:cNvPr>
          <p:cNvCxnSpPr>
            <a:cxnSpLocks/>
          </p:cNvCxnSpPr>
          <p:nvPr/>
        </p:nvCxnSpPr>
        <p:spPr>
          <a:xfrm flipV="1">
            <a:off x="7864100" y="3994880"/>
            <a:ext cx="681791" cy="2912"/>
          </a:xfrm>
          <a:prstGeom prst="straightConnector1">
            <a:avLst/>
          </a:prstGeom>
          <a:ln>
            <a:solidFill>
              <a:srgbClr val="C45A12"/>
            </a:solidFill>
            <a:prstDash val="dash"/>
            <a:headEnd type="none" w="lg" len="lg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Arrow Connector 130">
            <a:extLst>
              <a:ext uri="{FF2B5EF4-FFF2-40B4-BE49-F238E27FC236}">
                <a16:creationId xmlns:a16="http://schemas.microsoft.com/office/drawing/2014/main" xmlns="" id="{64994C2D-2157-4C74-B793-F0824F12EA2B}"/>
              </a:ext>
            </a:extLst>
          </p:cNvPr>
          <p:cNvCxnSpPr>
            <a:cxnSpLocks/>
          </p:cNvCxnSpPr>
          <p:nvPr/>
        </p:nvCxnSpPr>
        <p:spPr>
          <a:xfrm flipV="1">
            <a:off x="7356655" y="5376327"/>
            <a:ext cx="1044395" cy="9883"/>
          </a:xfrm>
          <a:prstGeom prst="straightConnector1">
            <a:avLst/>
          </a:prstGeom>
          <a:ln>
            <a:solidFill>
              <a:srgbClr val="548235"/>
            </a:solidFill>
            <a:prstDash val="dash"/>
            <a:headEnd type="none" w="lg" len="lg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8527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177451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r>
              <a:rPr lang="ka-GE" dirty="0" smtClean="0">
                <a:latin typeface="Calibri" panose="020F0502020204030204" pitchFamily="34" charset="0"/>
                <a:cs typeface="Calibri" panose="020F0502020204030204" pitchFamily="34" charset="0"/>
              </a:rPr>
              <a:t>   ბინაზე მკურნალობა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Picture 16" descr="Home free vector icons designed by Freepik in 2020 | Home icon, Vector icon  design, Vector fre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9357" y="-30918"/>
            <a:ext cx="1158229" cy="1191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345685" y="1281624"/>
            <a:ext cx="4092498" cy="923330"/>
          </a:xfrm>
          <a:prstGeom prst="rect">
            <a:avLst/>
          </a:prstGeom>
          <a:noFill/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a-GE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ბინაზე მკურნალობის გადაწყვეტილება  მიიღება, თუ </a:t>
            </a:r>
            <a:r>
              <a:rPr lang="ka-GE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პაციენტს: 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Down Arrow 9"/>
          <p:cNvSpPr/>
          <p:nvPr/>
        </p:nvSpPr>
        <p:spPr>
          <a:xfrm>
            <a:off x="2224662" y="2206486"/>
            <a:ext cx="345687" cy="680224"/>
          </a:xfrm>
          <a:prstGeom prst="down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79495" y="2842457"/>
            <a:ext cx="418170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აქვს მსუბუქი სიმპტომები;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ka-GE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აქვს </a:t>
            </a:r>
            <a:r>
              <a:rPr lang="ka-GE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თვითიზოლაციის </a:t>
            </a:r>
            <a:r>
              <a:rPr lang="ka-GE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პირობები;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ჰყავს მომვლელი;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395797" y="1281624"/>
            <a:ext cx="4377604" cy="400110"/>
          </a:xfrm>
          <a:prstGeom prst="rect">
            <a:avLst/>
          </a:prstGeom>
          <a:noFill/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a-GE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ექიმი</a:t>
            </a:r>
          </a:p>
        </p:txBody>
      </p:sp>
      <p:sp>
        <p:nvSpPr>
          <p:cNvPr id="13" name="Down Arrow 12"/>
          <p:cNvSpPr/>
          <p:nvPr/>
        </p:nvSpPr>
        <p:spPr>
          <a:xfrm>
            <a:off x="7411756" y="1734427"/>
            <a:ext cx="345687" cy="680224"/>
          </a:xfrm>
          <a:prstGeom prst="down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772875" y="2312456"/>
            <a:ext cx="645655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ka-GE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ყოველდღიურად იმყოფება სატელეფონო კავშირზე პაციენტთან;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ka-GE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აძლევს </a:t>
            </a:r>
            <a:r>
              <a:rPr lang="ka-GE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რეკომენდაციებს </a:t>
            </a:r>
            <a:r>
              <a:rPr lang="ka-GE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მკურნალობის, სიმპტომების მართვისა და ჰიგიენის საკითხებთან დაკავშირებით;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მდგომარეობის </a:t>
            </a:r>
            <a:r>
              <a:rPr lang="ka-GE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გართულების შემთხვევაში, უკავშირდება 112-ს და პაციენტს ამისამართებს ჰოსპიტალში.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45685" y="4034059"/>
            <a:ext cx="4089709" cy="646331"/>
          </a:xfrm>
          <a:prstGeom prst="rect">
            <a:avLst/>
          </a:prstGeom>
          <a:noFill/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a-GE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ka-GE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პაციენტის მომვლელი მინიმალური ფიზიკური კონტაქტით</a:t>
            </a:r>
          </a:p>
        </p:txBody>
      </p:sp>
      <p:sp>
        <p:nvSpPr>
          <p:cNvPr id="16" name="Down Arrow 15"/>
          <p:cNvSpPr/>
          <p:nvPr/>
        </p:nvSpPr>
        <p:spPr>
          <a:xfrm>
            <a:off x="2224662" y="4710591"/>
            <a:ext cx="345687" cy="680224"/>
          </a:xfrm>
          <a:prstGeom prst="down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00361" y="5380672"/>
            <a:ext cx="662382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ეხმარება პაციენტს რეკომენდაციების შესრულებაში;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ახორციელებს პაციენტის მიერ რეკომენდაციების შესრულების ზედამხედველობას;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ამარაგებს საჭირო მედიკამენტებით, საკვებითა და მოვლის საშუალებებით.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737750" y="4452241"/>
            <a:ext cx="4126703" cy="2308324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ka-GE" b="1" dirty="0" smtClean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ka-GE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ბინაზე მკურნალობა არ დაიშვება</a:t>
            </a:r>
          </a:p>
          <a:p>
            <a:pPr algn="ctr"/>
            <a:endParaRPr lang="ka-GE" b="1" dirty="0" smtClean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15 წლამდე </a:t>
            </a:r>
            <a:r>
              <a:rPr lang="ka-GE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ასაკის;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65 წელზე მეტი ასაკის;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ქრონიკული დაავადების მქონე პირებისთვის.</a:t>
            </a:r>
            <a:endParaRPr lang="en-US" dirty="0" smtClean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ka-GE" dirty="0" smtClean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074" name="Picture 2" descr="Stuart Jeffries on the revival of the exclamation mark | Books | The  Guardian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727" t="-1" r="39951" b="6971"/>
          <a:stretch/>
        </p:blipFill>
        <p:spPr bwMode="auto">
          <a:xfrm>
            <a:off x="10972800" y="4245075"/>
            <a:ext cx="890425" cy="24456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" descr="Ambulance Car Isometric - Free vector graphic on Pixabay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1278929" y="1176328"/>
            <a:ext cx="913071" cy="8758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2" descr="Ambulance, building, clinic, hospital icon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37076" y="2886710"/>
            <a:ext cx="1001778" cy="10017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Down Arrow 22"/>
          <p:cNvSpPr/>
          <p:nvPr/>
        </p:nvSpPr>
        <p:spPr>
          <a:xfrm>
            <a:off x="11430147" y="2204954"/>
            <a:ext cx="345687" cy="680224"/>
          </a:xfrm>
          <a:prstGeom prst="downArrow">
            <a:avLst>
              <a:gd name="adj1" fmla="val 50000"/>
              <a:gd name="adj2" fmla="val 82258"/>
            </a:avLst>
          </a:prstGeom>
          <a:solidFill>
            <a:schemeClr val="accent5">
              <a:lumMod val="75000"/>
            </a:schemeClr>
          </a:solidFill>
          <a:ln>
            <a:solidFill>
              <a:srgbClr val="FFC16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8769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148575"/>
          </a:xfrm>
          <a:solidFill>
            <a:srgbClr val="FFC165"/>
          </a:solidFill>
        </p:spPr>
        <p:txBody>
          <a:bodyPr/>
          <a:lstStyle/>
          <a:p>
            <a:r>
              <a:rPr lang="ka-GE" dirty="0" smtClean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COVID </a:t>
            </a:r>
            <a:r>
              <a:rPr lang="ka-GE" dirty="0" smtClean="0">
                <a:latin typeface="Calibri" panose="020F0502020204030204" pitchFamily="34" charset="0"/>
                <a:cs typeface="Calibri" panose="020F0502020204030204" pitchFamily="34" charset="0"/>
              </a:rPr>
              <a:t>სასტუმროში მკურნალობა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Picture 20" descr="Accommodations, architecture, building, hotel ico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13913" y="135211"/>
            <a:ext cx="876857" cy="876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45685" y="1281624"/>
            <a:ext cx="4092498" cy="923330"/>
          </a:xfrm>
          <a:prstGeom prst="rect">
            <a:avLst/>
          </a:prstGeom>
          <a:noFill/>
          <a:ln>
            <a:solidFill>
              <a:srgbClr val="FFC165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COVID </a:t>
            </a:r>
            <a:r>
              <a:rPr lang="ka-GE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სასტუმროში მკურნალობის გადაწყვეტილება  მიიღება, თუ </a:t>
            </a:r>
            <a:r>
              <a:rPr lang="ka-GE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პაციენტს: 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Down Arrow 5"/>
          <p:cNvSpPr/>
          <p:nvPr/>
        </p:nvSpPr>
        <p:spPr>
          <a:xfrm>
            <a:off x="2224662" y="2206486"/>
            <a:ext cx="345687" cy="680224"/>
          </a:xfrm>
          <a:prstGeom prst="downArrow">
            <a:avLst/>
          </a:prstGeom>
          <a:solidFill>
            <a:srgbClr val="FFC165"/>
          </a:solidFill>
          <a:ln>
            <a:solidFill>
              <a:srgbClr val="FFC16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79495" y="2842457"/>
            <a:ext cx="44493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აქვს მსუბუქი სიმპტომები;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არ აქვს </a:t>
            </a:r>
            <a:r>
              <a:rPr lang="ka-GE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თვითიზოლაციის </a:t>
            </a:r>
            <a:r>
              <a:rPr lang="ka-GE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პირობები;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არ ჰყავს მომვლელი;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45685" y="4126942"/>
            <a:ext cx="4089709" cy="646331"/>
          </a:xfrm>
          <a:prstGeom prst="rect">
            <a:avLst/>
          </a:prstGeom>
          <a:noFill/>
          <a:ln>
            <a:solidFill>
              <a:srgbClr val="FFC165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a-GE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ka-GE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პაციენტის მომვლელი ექიმი და ექთანი</a:t>
            </a:r>
          </a:p>
        </p:txBody>
      </p:sp>
      <p:sp>
        <p:nvSpPr>
          <p:cNvPr id="12" name="Down Arrow 11"/>
          <p:cNvSpPr/>
          <p:nvPr/>
        </p:nvSpPr>
        <p:spPr>
          <a:xfrm>
            <a:off x="2217695" y="4809895"/>
            <a:ext cx="345687" cy="680224"/>
          </a:xfrm>
          <a:prstGeom prst="downArrow">
            <a:avLst/>
          </a:prstGeom>
          <a:solidFill>
            <a:srgbClr val="FFC165"/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00361" y="5380672"/>
            <a:ext cx="66238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643059" y="1349795"/>
            <a:ext cx="4126703" cy="5078313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a-GE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მდგომარეობის გართულების შემთხვევაში პაციენტი გადამისამართდება ჰოსპიტალში.</a:t>
            </a:r>
          </a:p>
          <a:p>
            <a:pPr algn="ctr"/>
            <a:endParaRPr lang="ka-GE" b="1" dirty="0" smtClean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ka-GE" b="1" dirty="0" smtClean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ka-GE" b="1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ka-GE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მდგომარეობის გართულების პირველი ნიშნები: </a:t>
            </a:r>
          </a:p>
          <a:p>
            <a:pPr algn="ctr"/>
            <a:endParaRPr lang="ka-GE" b="1" dirty="0" smtClean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სუნთქვის გაძნელება ან ქოშინი;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ინტენსიური ტკივილი ან ზეწოლა გულმკერდის არეში;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მწვავედ განვითარებული ცნობიერების დარღვევა ან გამოფხიზლების შეუძლებლობა;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ტუჩების ან სახის მოლურჯო შეფერილობა. </a:t>
            </a:r>
          </a:p>
          <a:p>
            <a:pPr algn="ctr"/>
            <a:endParaRPr lang="ka-GE" b="1" dirty="0" smtClean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00360" y="5510994"/>
            <a:ext cx="672418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ახორციელებს ზედამხედველობას პაციენტის ჯანმრთელობის მდგომარეობაზე;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გასცემს რეკომენდაციებს და ახორციელებს მათი შესრულების ზედამხედველობას;</a:t>
            </a:r>
          </a:p>
          <a:p>
            <a:endParaRPr lang="ka-GE" dirty="0" smtClean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7" name="Picture 2" descr="Stuart Jeffries on the revival of the exclamation mark | Books | The  Guardian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727" t="-1" r="39951" b="6971"/>
          <a:stretch/>
        </p:blipFill>
        <p:spPr bwMode="auto">
          <a:xfrm>
            <a:off x="9790770" y="3116334"/>
            <a:ext cx="890425" cy="2934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2" descr="Ambulance Car Isometric - Free vector graphic on Pixabay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0681737" y="1116031"/>
            <a:ext cx="1098946" cy="1054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2" descr="Ambulance, building, clinic, hospital icon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81784" y="2945032"/>
            <a:ext cx="1109036" cy="11090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Down Arrow 17"/>
          <p:cNvSpPr/>
          <p:nvPr/>
        </p:nvSpPr>
        <p:spPr>
          <a:xfrm>
            <a:off x="11263459" y="2233902"/>
            <a:ext cx="345687" cy="680224"/>
          </a:xfrm>
          <a:prstGeom prst="downArrow">
            <a:avLst>
              <a:gd name="adj1" fmla="val 50000"/>
              <a:gd name="adj2" fmla="val 82258"/>
            </a:avLst>
          </a:prstGeom>
          <a:solidFill>
            <a:schemeClr val="accent5">
              <a:lumMod val="75000"/>
            </a:schemeClr>
          </a:solidFill>
          <a:ln>
            <a:solidFill>
              <a:srgbClr val="FFC16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7541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93902"/>
          </a:xfrm>
          <a:solidFill>
            <a:srgbClr val="BFCFEB"/>
          </a:solidFill>
        </p:spPr>
        <p:txBody>
          <a:bodyPr/>
          <a:lstStyle/>
          <a:p>
            <a:r>
              <a:rPr lang="ka-GE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  ჰოსპიტალიზაცია 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" name="Picture 22" descr="Ambulance, building, clinic, hospital ic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7881" y="98269"/>
            <a:ext cx="1109036" cy="11090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334534" y="1492385"/>
            <a:ext cx="4092498" cy="923330"/>
          </a:xfrm>
          <a:prstGeom prst="rect">
            <a:avLst/>
          </a:prstGeom>
          <a:noFill/>
          <a:ln>
            <a:solidFill>
              <a:srgbClr val="BFCFEB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ჰ</a:t>
            </a:r>
            <a:r>
              <a:rPr lang="ka-GE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ოსპიტალში მკურნალობის გადაწყვეტილება  მიიღება, თუ </a:t>
            </a:r>
            <a:r>
              <a:rPr lang="ka-GE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პაციენტს: 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Down Arrow 7"/>
          <p:cNvSpPr/>
          <p:nvPr/>
        </p:nvSpPr>
        <p:spPr>
          <a:xfrm>
            <a:off x="2035096" y="2465512"/>
            <a:ext cx="345687" cy="632632"/>
          </a:xfrm>
          <a:prstGeom prst="downArrow">
            <a:avLst/>
          </a:prstGeom>
          <a:solidFill>
            <a:srgbClr val="BFCFEB"/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-1" y="3098144"/>
            <a:ext cx="544788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აღენიშნება შედარებით რთული სიმპტომები;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საჭიროებს ისეთ მანიპულაციებს, რომელიც უნდა ჩატარდეს </a:t>
            </a:r>
            <a:r>
              <a:rPr lang="ka-GE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სამედიცინო დაწესებულებაში</a:t>
            </a:r>
            <a:r>
              <a:rPr lang="ka-GE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405694" y="2730760"/>
            <a:ext cx="5503127" cy="175432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ახორციელებს შეფასებას მარტივი კლინიკური კვლევებით;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ატარებს საწყის ჰოსპიტალურ </a:t>
            </a:r>
            <a:r>
              <a:rPr lang="ka-GE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მკურნალობას;</a:t>
            </a:r>
            <a:endParaRPr lang="ka-GE" dirty="0" smtClean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მდგომარეობის შემსუბუქების შემთხვევაში ახორციელებს პაციენტის 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COVID </a:t>
            </a:r>
            <a:r>
              <a:rPr lang="ka-GE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-სასტუმროში გადამისამართებას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542156" y="1483606"/>
            <a:ext cx="4092498" cy="369332"/>
          </a:xfrm>
          <a:prstGeom prst="rect">
            <a:avLst/>
          </a:prstGeom>
          <a:noFill/>
          <a:ln>
            <a:solidFill>
              <a:srgbClr val="BFCFEB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ჰ</a:t>
            </a:r>
            <a:r>
              <a:rPr lang="ka-GE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ოსპიტალში ექიმი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Down Arrow 14"/>
          <p:cNvSpPr/>
          <p:nvPr/>
        </p:nvSpPr>
        <p:spPr>
          <a:xfrm>
            <a:off x="7225989" y="1894597"/>
            <a:ext cx="345687" cy="632632"/>
          </a:xfrm>
          <a:prstGeom prst="downArrow">
            <a:avLst/>
          </a:prstGeom>
          <a:solidFill>
            <a:srgbClr val="BFCFEB"/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469643" y="5014495"/>
            <a:ext cx="6791791" cy="1477328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ka-GE" b="1" dirty="0" smtClean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ka-GE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სამივე  შემთხვევაში მკურნალობის დასრულება ხორციელდება კლინიკური მართვის ეროვნული გაიდლაინის </a:t>
            </a:r>
            <a:r>
              <a:rPr lang="ka-GE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გამოჯანმრთელების კრიტერიუმების </a:t>
            </a:r>
            <a:r>
              <a:rPr lang="ka-GE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შესაბამისად</a:t>
            </a:r>
          </a:p>
          <a:p>
            <a:pPr algn="ctr"/>
            <a:endParaRPr lang="ka-GE" b="1" dirty="0" smtClean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1" name="Picture 2" descr="Stuart Jeffries on the revival of the exclamation mark | Books | The  Guardian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727" t="-1" r="39951" b="6971"/>
          <a:stretch/>
        </p:blipFill>
        <p:spPr bwMode="auto">
          <a:xfrm>
            <a:off x="9392532" y="4930426"/>
            <a:ext cx="484244" cy="1419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Ambulance Car Isometric - Free vector graphic on Pixabay"/>
          <p:cNvPicPr>
            <a:picLocks noGrp="1" noChangeAspect="1" noChangeArrowheads="1"/>
          </p:cNvPicPr>
          <p:nvPr>
            <p:ph idx="1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0370633" y="1640841"/>
            <a:ext cx="1098946" cy="1054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0" descr="Accommodations, architecture, building, hotel icon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81374" y="3607923"/>
            <a:ext cx="976409" cy="976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Down Arrow 16"/>
          <p:cNvSpPr/>
          <p:nvPr/>
        </p:nvSpPr>
        <p:spPr>
          <a:xfrm>
            <a:off x="11147035" y="2758032"/>
            <a:ext cx="345687" cy="680224"/>
          </a:xfrm>
          <a:prstGeom prst="downArrow">
            <a:avLst>
              <a:gd name="adj1" fmla="val 50000"/>
              <a:gd name="adj2" fmla="val 82258"/>
            </a:avLst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03298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315</Words>
  <Application>Microsoft Office PowerPoint</Application>
  <PresentationFormat>Custom</PresentationFormat>
  <Paragraphs>60</Paragraphs>
  <Slides>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COVID-19 დადასტურებული მსუბუქი შემთხვევების მართვის ალგორითმი </vt:lpstr>
      <vt:lpstr>პირველადი ტრიაჟი</vt:lpstr>
      <vt:lpstr>   ბინაზე მკურნალობა</vt:lpstr>
      <vt:lpstr>  COVID სასტუმროში მკურნალობა</vt:lpstr>
      <vt:lpstr>   ჰოსპიტალიზაცია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COVID-19 დადასტურებული მსუბუქი შემთხვევების მართვის ალგორითმი</dc:title>
  <dc:creator>Tea Bakradze</dc:creator>
  <cp:lastModifiedBy>Alisa Tsuladze</cp:lastModifiedBy>
  <cp:revision>21</cp:revision>
  <dcterms:created xsi:type="dcterms:W3CDTF">2020-09-24T11:04:57Z</dcterms:created>
  <dcterms:modified xsi:type="dcterms:W3CDTF">2020-09-24T13:57:21Z</dcterms:modified>
</cp:coreProperties>
</file>